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64" r:id="rId3"/>
    <p:sldId id="279" r:id="rId4"/>
    <p:sldId id="265" r:id="rId5"/>
    <p:sldId id="273" r:id="rId6"/>
    <p:sldId id="277" r:id="rId7"/>
    <p:sldId id="282" r:id="rId8"/>
    <p:sldId id="267" r:id="rId9"/>
    <p:sldId id="263" r:id="rId10"/>
    <p:sldId id="281" r:id="rId11"/>
  </p:sldIdLst>
  <p:sldSz cx="9144000" cy="6858000" type="screen4x3"/>
  <p:notesSz cx="6797675" cy="9926638"/>
  <p:custDataLst>
    <p:tags r:id="rId1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800" b="1" kern="1200">
        <a:solidFill>
          <a:srgbClr val="000000"/>
        </a:solidFill>
        <a:latin typeface="Frutiger LT 45 Light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" b="1" kern="1200">
        <a:solidFill>
          <a:srgbClr val="000000"/>
        </a:solidFill>
        <a:latin typeface="Frutiger LT 45 Light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" b="1" kern="1200">
        <a:solidFill>
          <a:srgbClr val="000000"/>
        </a:solidFill>
        <a:latin typeface="Frutiger LT 45 Light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" b="1" kern="1200">
        <a:solidFill>
          <a:srgbClr val="000000"/>
        </a:solidFill>
        <a:latin typeface="Frutiger LT 45 Light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" b="1" kern="1200">
        <a:solidFill>
          <a:srgbClr val="000000"/>
        </a:solidFill>
        <a:latin typeface="Frutiger LT 45 Light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rgbClr val="000000"/>
        </a:solidFill>
        <a:latin typeface="Frutiger LT 45 Light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rgbClr val="000000"/>
        </a:solidFill>
        <a:latin typeface="Frutiger LT 45 Light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rgbClr val="000000"/>
        </a:solidFill>
        <a:latin typeface="Frutiger LT 45 Light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rgbClr val="000000"/>
        </a:solidFill>
        <a:latin typeface="Frutiger LT 45 Ligh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A"/>
    <a:srgbClr val="FF150A"/>
    <a:srgbClr val="6A8486"/>
    <a:srgbClr val="A95C4D"/>
    <a:srgbClr val="C58569"/>
    <a:srgbClr val="B26644"/>
    <a:srgbClr val="FFE79B"/>
    <a:srgbClr val="DCDCF4"/>
    <a:srgbClr val="926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95799" autoAdjust="0"/>
  </p:normalViewPr>
  <p:slideViewPr>
    <p:cSldViewPr>
      <p:cViewPr>
        <p:scale>
          <a:sx n="100" d="100"/>
          <a:sy n="100" d="100"/>
        </p:scale>
        <p:origin x="-150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7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5E347-CABF-41DB-88A4-75167A0FE43F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E3F8-335A-4869-AC75-558057FC80E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733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A87EB37-AD2A-435C-8EF6-9DD50210690B}" type="datetimeFigureOut">
              <a:rPr lang="de-DE"/>
              <a:pPr/>
              <a:t>24.01.2019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774A23-5C3D-48C2-969A-85FF8CFC488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11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6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F9697-7715-4942-9281-781523D785F2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57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4FC76-620A-476E-A55E-8D1412A3081A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78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F4240-6C51-4DBF-B993-5FEFEF97AE09}" type="slidenum">
              <a:rPr lang="de-DE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19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D081-E3E8-49D6-867A-F32EDE39580B}" type="slidenum">
              <a:rPr lang="de-DE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19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D081-E3E8-49D6-867A-F32EDE39580B}" type="slidenum">
              <a:rPr lang="de-DE">
                <a:solidFill>
                  <a:srgbClr val="000000"/>
                </a:solidFill>
              </a:rPr>
              <a:pPr/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eaLnBrk="1" hangingPunct="1">
              <a:spcBef>
                <a:spcPct val="0"/>
              </a:spcBef>
              <a:buFont typeface="Symbol" pitchFamily="18" charset="2"/>
              <a:buNone/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60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94EC9-5E1D-406F-85BF-1DD7EF90497D}" type="slidenum">
              <a:rPr lang="de-DE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b="1" smtClean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b="1" smtClean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b="1" smtClean="0"/>
          </a:p>
          <a:p>
            <a:pPr eaLnBrk="1" hangingPunct="1">
              <a:spcBef>
                <a:spcPct val="0"/>
              </a:spcBef>
            </a:pPr>
            <a:endParaRPr lang="de-DE" b="1" smtClean="0"/>
          </a:p>
          <a:p>
            <a:pPr eaLnBrk="1" hangingPunct="1">
              <a:spcBef>
                <a:spcPct val="0"/>
              </a:spcBef>
            </a:pPr>
            <a:endParaRPr lang="de-DE" b="1" smtClean="0"/>
          </a:p>
          <a:p>
            <a:pPr eaLnBrk="1" hangingPunct="1">
              <a:spcBef>
                <a:spcPct val="0"/>
              </a:spcBef>
            </a:pPr>
            <a:endParaRPr lang="de-DE" b="1" smtClean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798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5CEB6-0B71-4BEA-A278-3617FAE8CFDE}" type="slidenum">
              <a:rPr lang="de-DE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ebuchet MS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de-DE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 rot="21435610">
            <a:off x="682779" y="1272737"/>
            <a:ext cx="7251305" cy="1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FFA30A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Arco a tutto sesto 8"/>
          <p:cNvSpPr/>
          <p:nvPr userDrawn="1"/>
        </p:nvSpPr>
        <p:spPr>
          <a:xfrm rot="4084009">
            <a:off x="6803822" y="1449990"/>
            <a:ext cx="1245549" cy="576064"/>
          </a:xfrm>
          <a:prstGeom prst="blockArc">
            <a:avLst/>
          </a:prstGeom>
          <a:solidFill>
            <a:srgbClr val="FFA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t-IT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409134"/>
            <a:ext cx="59766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SCALE (</a:t>
            </a:r>
            <a:r>
              <a:rPr lang="de-DE" dirty="0" err="1" smtClean="0"/>
              <a:t>up</a:t>
            </a:r>
            <a:r>
              <a:rPr lang="de-DE" dirty="0" smtClean="0"/>
              <a:t>) ALPS </a:t>
            </a:r>
            <a:r>
              <a:rPr lang="en-US" dirty="0" smtClean="0"/>
              <a:t>is co-financed by the European Regional Development Fund through the </a:t>
            </a:r>
            <a:r>
              <a:rPr lang="en-US" dirty="0" err="1" smtClean="0"/>
              <a:t>Interreg</a:t>
            </a:r>
            <a:r>
              <a:rPr lang="en-US" dirty="0" smtClean="0"/>
              <a:t> Alpine Space </a:t>
            </a:r>
            <a:r>
              <a:rPr lang="en-US" dirty="0" err="1" smtClean="0"/>
              <a:t>programme</a:t>
            </a:r>
            <a:endParaRPr lang="it-IT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 rot="21435610">
            <a:off x="835179" y="1425137"/>
            <a:ext cx="7251305" cy="1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9" descr="https://comunica.cittametropolitana.torino.it/ajax/mail?action=attachment&amp;session=ef88c3f9bc4e4d92ad670b65aac8faad&amp;folder=default0%2FINBOX%2FSent&amp;id=3071&amp;attachment=2&amp;save=0&amp;filter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AutoShape 21" descr="https://comunica.cittametropolitana.torino.it/ajax/mail?action=attachment&amp;session=ef88c3f9bc4e4d92ad670b65aac8faad&amp;folder=default0%2FINBOX%2FSent&amp;id=3071&amp;attachment=2&amp;save=0&amp;filter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AutoShape 23" descr="https://comunica.cittametropolitana.torino.it/ajax/mail?action=attachment&amp;session=ef88c3f9bc4e4d92ad670b65aac8faad&amp;folder=default0%2FINBOX%2FSent&amp;id=3071&amp;attachment=2&amp;save=0&amp;filter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AutoShape 25" descr="https://comunica.cittametropolitana.torino.it/ajax/mail?action=attachment&amp;session=ef88c3f9bc4e4d92ad670b65aac8faad&amp;folder=default0%2FINBOX%2FSent&amp;id=3071&amp;attachment=2&amp;save=0&amp;filter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it-IT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 rot="21435610">
            <a:off x="682779" y="1272737"/>
            <a:ext cx="7251305" cy="1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FFA30A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2123728" y="188640"/>
            <a:ext cx="6120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i="1" dirty="0" smtClean="0">
                <a:solidFill>
                  <a:srgbClr val="FFA30A"/>
                </a:solidFill>
                <a:latin typeface="Bradley Hand ITC" pitchFamily="66" charset="0"/>
              </a:rPr>
              <a:t>"</a:t>
            </a:r>
            <a:r>
              <a:rPr lang="en-GB" sz="3000" i="1" dirty="0" smtClean="0">
                <a:solidFill>
                  <a:srgbClr val="FFA30A"/>
                </a:solidFill>
                <a:latin typeface="Bradley Hand ITC" pitchFamily="66" charset="0"/>
              </a:rPr>
              <a:t>Alpine Space: the leading hub for scaling up business"  </a:t>
            </a:r>
            <a:endParaRPr lang="en-GB" sz="3000" i="1" dirty="0">
              <a:solidFill>
                <a:srgbClr val="FFA30A"/>
              </a:solidFill>
              <a:latin typeface="Bradley Hand ITC" pitchFamily="66" charset="0"/>
            </a:endParaRPr>
          </a:p>
        </p:txBody>
      </p:sp>
      <p:pic>
        <p:nvPicPr>
          <p:cNvPr id="17" name="Grafik 10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3875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VenInn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6209150"/>
            <a:ext cx="1872248" cy="648850"/>
          </a:xfrm>
          <a:prstGeom prst="rect">
            <a:avLst/>
          </a:prstGeom>
        </p:spPr>
      </p:pic>
      <p:pic>
        <p:nvPicPr>
          <p:cNvPr id="20" name="Picture 8" descr="X:\Politiche Europee\Progetti in corso\C-TEMAlp\WP C\6.1start-up activities including strategy and website\ASP\EU emblem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6062" y="6093296"/>
            <a:ext cx="1127938" cy="764704"/>
          </a:xfrm>
          <a:prstGeom prst="rect">
            <a:avLst/>
          </a:prstGeom>
          <a:noFill/>
        </p:spPr>
      </p:pic>
      <p:sp>
        <p:nvSpPr>
          <p:cNvPr id="21" name="Rectangle 5"/>
          <p:cNvSpPr txBox="1">
            <a:spLocks noChangeArrowheads="1"/>
          </p:cNvSpPr>
          <p:nvPr userDrawn="1"/>
        </p:nvSpPr>
        <p:spPr bwMode="auto">
          <a:xfrm>
            <a:off x="1763688" y="6453336"/>
            <a:ext cx="59766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SCALE (</a:t>
            </a:r>
            <a:r>
              <a:rPr kumimoji="0" lang="de-DE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up</a:t>
            </a: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ALPS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co-financed by the European Regional Development Fund through the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Interreg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Alpine Space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programme</a:t>
            </a:r>
            <a:endParaRPr kumimoji="0" lang="it-IT" sz="1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 rot="21435610">
            <a:off x="835179" y="1425137"/>
            <a:ext cx="7251305" cy="1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10" Type="http://schemas.openxmlformats.org/officeDocument/2006/relationships/image" Target="../media/image4.jpeg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779" y="1272737"/>
            <a:ext cx="7251305" cy="11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2780928"/>
            <a:ext cx="6861448" cy="30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8" name="Grafik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3875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VenIn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09150"/>
            <a:ext cx="1872248" cy="64885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267744" y="188640"/>
            <a:ext cx="6120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i="1" dirty="0" smtClean="0">
                <a:solidFill>
                  <a:srgbClr val="FFA30A"/>
                </a:solidFill>
                <a:latin typeface="Bradley Hand ITC" pitchFamily="66" charset="0"/>
              </a:rPr>
              <a:t>"</a:t>
            </a:r>
            <a:r>
              <a:rPr lang="en-GB" sz="3000" i="1" dirty="0" smtClean="0">
                <a:solidFill>
                  <a:srgbClr val="FFA30A"/>
                </a:solidFill>
                <a:latin typeface="Bradley Hand ITC" pitchFamily="66" charset="0"/>
              </a:rPr>
              <a:t>Alpine Space: the leading hub for scaling up business"  </a:t>
            </a:r>
            <a:endParaRPr lang="en-GB" sz="3000" i="1" dirty="0">
              <a:solidFill>
                <a:srgbClr val="FFA30A"/>
              </a:solidFill>
              <a:latin typeface="Bradley Hand ITC" pitchFamily="66" charset="0"/>
            </a:endParaRPr>
          </a:p>
        </p:txBody>
      </p:sp>
      <p:pic>
        <p:nvPicPr>
          <p:cNvPr id="1032" name="Picture 8" descr="X:\Politiche Europee\Progetti in corso\C-TEMAlp\WP C\6.1start-up activities including strategy and website\ASP\EU emble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6062" y="6093296"/>
            <a:ext cx="1127938" cy="764704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409134"/>
            <a:ext cx="59766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SCALE (</a:t>
            </a:r>
            <a:r>
              <a:rPr lang="de-DE" dirty="0" err="1" smtClean="0"/>
              <a:t>up</a:t>
            </a:r>
            <a:r>
              <a:rPr lang="de-DE" dirty="0" smtClean="0"/>
              <a:t>) ALPS </a:t>
            </a:r>
            <a:r>
              <a:rPr lang="en-US" dirty="0" smtClean="0"/>
              <a:t>is co-financed by the European Regional Development Fund through the </a:t>
            </a:r>
            <a:r>
              <a:rPr lang="en-US" dirty="0" err="1" smtClean="0"/>
              <a:t>Interreg</a:t>
            </a:r>
            <a:r>
              <a:rPr lang="en-US" dirty="0" smtClean="0"/>
              <a:t> Alpine Space </a:t>
            </a:r>
            <a:r>
              <a:rPr lang="en-US" dirty="0" err="1" smtClean="0"/>
              <a:t>programme</a:t>
            </a:r>
            <a:endParaRPr lang="it-IT" dirty="0" smtClean="0"/>
          </a:p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A30A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45 Ligh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45 Ligh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45 Ligh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Trebuchet MS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alealps@to.camcom.it" TargetMode="External"/><Relationship Id="rId2" Type="http://schemas.openxmlformats.org/officeDocument/2006/relationships/hyperlink" Target="http://www.alpine-space.eu/projects/scale-up-alps/en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sole.dorazio@venetoinnovazione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pexels-photo-107969_jump montain rido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56084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780928"/>
            <a:ext cx="7344816" cy="308580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www.alpine-space.eu/projects/scale-up-alps/en/home</a:t>
            </a:r>
            <a:r>
              <a:rPr lang="en-GB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Nicoletta </a:t>
            </a:r>
            <a:r>
              <a:rPr lang="it-IT" dirty="0" err="1" smtClean="0"/>
              <a:t>Marchiandi</a:t>
            </a:r>
            <a:r>
              <a:rPr lang="it-IT" dirty="0" smtClean="0"/>
              <a:t> </a:t>
            </a:r>
            <a:r>
              <a:rPr lang="it-IT" dirty="0" err="1" smtClean="0"/>
              <a:t>Quatraro</a:t>
            </a:r>
            <a:r>
              <a:rPr lang="it-IT" dirty="0" smtClean="0"/>
              <a:t> (Torino </a:t>
            </a:r>
            <a:r>
              <a:rPr lang="it-IT" dirty="0" err="1" smtClean="0"/>
              <a:t>Chamber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commerce</a:t>
            </a:r>
            <a:r>
              <a:rPr lang="it-IT" dirty="0" smtClean="0"/>
              <a:t>) </a:t>
            </a:r>
          </a:p>
          <a:p>
            <a:pPr>
              <a:buNone/>
            </a:pPr>
            <a:r>
              <a:rPr lang="it-IT" dirty="0" err="1" smtClean="0"/>
              <a:t>email</a:t>
            </a:r>
            <a:r>
              <a:rPr lang="it-IT" dirty="0" smtClean="0"/>
              <a:t>: </a:t>
            </a:r>
            <a:r>
              <a:rPr lang="it-IT" dirty="0" smtClean="0">
                <a:hlinkClick r:id="rId3"/>
              </a:rPr>
              <a:t>scalealps@to.camcom.it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Maria Sole </a:t>
            </a:r>
            <a:r>
              <a:rPr lang="it-IT" dirty="0" err="1" smtClean="0"/>
              <a:t>D’Orazio</a:t>
            </a:r>
            <a:r>
              <a:rPr lang="it-IT" dirty="0" smtClean="0"/>
              <a:t> (Veneto Innovazione spa) </a:t>
            </a:r>
          </a:p>
          <a:p>
            <a:pPr>
              <a:buNone/>
            </a:pPr>
            <a:r>
              <a:rPr lang="it-IT" dirty="0" err="1" smtClean="0"/>
              <a:t>email</a:t>
            </a:r>
            <a:r>
              <a:rPr lang="it-IT" dirty="0" smtClean="0"/>
              <a:t>: </a:t>
            </a:r>
            <a:r>
              <a:rPr lang="it-IT" dirty="0" smtClean="0">
                <a:hlinkClick r:id="rId4"/>
              </a:rPr>
              <a:t>mariasole.dorazio@venetoinnovazione.it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155679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  <a:sym typeface="Wingdings 3"/>
              </a:rPr>
              <a:t></a:t>
            </a:r>
            <a:r>
              <a:rPr lang="de-DE" sz="24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GET IN TOUCH WITH US</a:t>
            </a:r>
            <a:endParaRPr lang="it-IT" sz="2400" dirty="0" smtClean="0">
              <a:solidFill>
                <a:srgbClr val="FFA30A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Inhaltsplatzhalter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GB" sz="2000" b="1" dirty="0" smtClean="0"/>
          </a:p>
          <a:p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The Alpine Space includes top innovative areas in Europe with great potential to grow an innovative entrepreneurship. Local and regional innovation ecosystems successfully support the creation of new business. </a:t>
            </a:r>
            <a:endParaRPr lang="en-GB" b="1" dirty="0" smtClean="0"/>
          </a:p>
          <a:p>
            <a:pPr>
              <a:buFontTx/>
              <a:buNone/>
            </a:pPr>
            <a:endParaRPr lang="en-GB" b="1" dirty="0" smtClean="0"/>
          </a:p>
          <a:p>
            <a:pPr>
              <a:buFontTx/>
              <a:buNone/>
            </a:pPr>
            <a:r>
              <a:rPr lang="en-GB" b="1" dirty="0" smtClean="0"/>
              <a:t>Scale(up)Alps</a:t>
            </a:r>
            <a:r>
              <a:rPr lang="en-GB" dirty="0" smtClean="0"/>
              <a:t> </a:t>
            </a:r>
            <a:r>
              <a:rPr lang="en-US" dirty="0" smtClean="0"/>
              <a:t>aims to lead the way for making  the Alpine Space (AS) as an innovative hub on the international level. The project </a:t>
            </a:r>
            <a:r>
              <a:rPr lang="en-GB" dirty="0" smtClean="0"/>
              <a:t>focuses on one of the most critical phases of the enterprise lifecycle: the scaling up phase. </a:t>
            </a:r>
            <a:endParaRPr lang="de-DE" dirty="0" smtClean="0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6912768" cy="1143000"/>
          </a:xfrm>
        </p:spPr>
        <p:txBody>
          <a:bodyPr/>
          <a:lstStyle/>
          <a:p>
            <a:r>
              <a:rPr lang="it-IT" dirty="0" smtClean="0"/>
              <a:t>SCALE(up) ALPS</a:t>
            </a:r>
            <a:br>
              <a:rPr lang="it-IT" dirty="0" smtClean="0"/>
            </a:br>
            <a:r>
              <a:rPr lang="en-GB" dirty="0" smtClean="0"/>
              <a:t>Accelerate and promote the Alpine Start-up Ecosystem</a:t>
            </a:r>
            <a:br>
              <a:rPr lang="en-GB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68760"/>
            <a:ext cx="8229600" cy="1143000"/>
          </a:xfrm>
        </p:spPr>
        <p:txBody>
          <a:bodyPr/>
          <a:lstStyle/>
          <a:p>
            <a:r>
              <a:rPr lang="de-DE" sz="3600" dirty="0" smtClean="0">
                <a:sym typeface="Wingdings 3"/>
              </a:rPr>
              <a:t> </a:t>
            </a:r>
            <a:r>
              <a:rPr lang="it-IT" sz="3600" dirty="0" smtClean="0"/>
              <a:t>AGENDA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2000" dirty="0" smtClean="0">
                <a:solidFill>
                  <a:srgbClr val="FF0000"/>
                </a:solidFill>
              </a:rPr>
              <a:t>Background: </a:t>
            </a:r>
            <a:r>
              <a:rPr lang="en-GB" sz="2000" dirty="0" err="1" smtClean="0">
                <a:solidFill>
                  <a:srgbClr val="FF0000"/>
                </a:solidFill>
              </a:rPr>
              <a:t>Interreg</a:t>
            </a:r>
            <a:r>
              <a:rPr lang="en-GB" sz="2000" dirty="0" smtClean="0">
                <a:solidFill>
                  <a:srgbClr val="FF0000"/>
                </a:solidFill>
              </a:rPr>
              <a:t> Alpine Space Programme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2000" dirty="0" smtClean="0">
                <a:solidFill>
                  <a:srgbClr val="FF0000"/>
                </a:solidFill>
              </a:rPr>
              <a:t>About the Project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2000" dirty="0" smtClean="0">
                <a:solidFill>
                  <a:srgbClr val="FF0000"/>
                </a:solidFill>
              </a:rPr>
              <a:t>Who </a:t>
            </a:r>
            <a:r>
              <a:rPr lang="de-DE" sz="2000" dirty="0" err="1" smtClean="0">
                <a:solidFill>
                  <a:srgbClr val="FF0000"/>
                </a:solidFill>
              </a:rPr>
              <a:t>we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are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it-IT" sz="2000" dirty="0" err="1" smtClean="0">
                <a:solidFill>
                  <a:srgbClr val="FF0000"/>
                </a:solidFill>
              </a:rPr>
              <a:t>Get</a:t>
            </a:r>
            <a:r>
              <a:rPr lang="it-IT" sz="2000" dirty="0" smtClean="0">
                <a:solidFill>
                  <a:srgbClr val="FF0000"/>
                </a:solidFill>
              </a:rPr>
              <a:t> in </a:t>
            </a:r>
            <a:r>
              <a:rPr lang="it-IT" sz="2000" dirty="0" err="1" smtClean="0">
                <a:solidFill>
                  <a:srgbClr val="FF0000"/>
                </a:solidFill>
              </a:rPr>
              <a:t>touch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with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us</a:t>
            </a:r>
            <a:endParaRPr lang="it-IT" sz="20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endParaRPr lang="it-IT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864096"/>
          </a:xfrm>
        </p:spPr>
        <p:txBody>
          <a:bodyPr/>
          <a:lstStyle/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it-IT" sz="1400" dirty="0" smtClean="0"/>
              <a:t>The Alpine </a:t>
            </a:r>
            <a:r>
              <a:rPr lang="it-IT" sz="1400" dirty="0" err="1" smtClean="0"/>
              <a:t>Space</a:t>
            </a:r>
            <a:r>
              <a:rPr lang="it-IT" sz="1400" dirty="0" smtClean="0"/>
              <a:t> </a:t>
            </a:r>
            <a:r>
              <a:rPr lang="it-IT" sz="1400" dirty="0" err="1" smtClean="0"/>
              <a:t>programme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it-IT" sz="1400" dirty="0" err="1" smtClean="0"/>
              <a:t>European</a:t>
            </a:r>
            <a:r>
              <a:rPr lang="it-IT" sz="1400" dirty="0" smtClean="0"/>
              <a:t> </a:t>
            </a:r>
            <a:r>
              <a:rPr lang="it-IT" sz="1400" dirty="0" err="1" smtClean="0"/>
              <a:t>transnational</a:t>
            </a:r>
            <a:r>
              <a:rPr lang="it-IT" sz="1400" dirty="0" smtClean="0"/>
              <a:t> </a:t>
            </a:r>
            <a:r>
              <a:rPr lang="it-IT" sz="1400" dirty="0" err="1" smtClean="0"/>
              <a:t>cooperation</a:t>
            </a:r>
            <a:r>
              <a:rPr lang="it-IT" sz="1400" dirty="0" smtClean="0"/>
              <a:t> </a:t>
            </a:r>
            <a:r>
              <a:rPr lang="it-IT" sz="1400" dirty="0" err="1" smtClean="0"/>
              <a:t>programme</a:t>
            </a:r>
            <a:r>
              <a:rPr lang="it-IT" sz="1400" dirty="0" smtClean="0"/>
              <a:t> </a:t>
            </a:r>
            <a:r>
              <a:rPr lang="it-IT" sz="1400" dirty="0" err="1" smtClean="0"/>
              <a:t>for</a:t>
            </a:r>
            <a:r>
              <a:rPr lang="it-IT" sz="1400" dirty="0" smtClean="0"/>
              <a:t> the Alpine </a:t>
            </a:r>
            <a:r>
              <a:rPr lang="it-IT" sz="1400" dirty="0" err="1" smtClean="0"/>
              <a:t>region</a:t>
            </a:r>
            <a:r>
              <a:rPr lang="it-IT" sz="1400" dirty="0" smtClean="0"/>
              <a:t>. 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400" dirty="0" err="1" smtClean="0"/>
              <a:t>Financing</a:t>
            </a:r>
            <a:r>
              <a:rPr lang="de-DE" sz="1400" dirty="0" smtClean="0"/>
              <a:t>: European Regional Development Fund (ERDF); </a:t>
            </a:r>
            <a:r>
              <a:rPr lang="de-DE" sz="1400" dirty="0" err="1" smtClean="0"/>
              <a:t>public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private </a:t>
            </a:r>
            <a:r>
              <a:rPr lang="de-DE" sz="1400" dirty="0" err="1" smtClean="0"/>
              <a:t>cofinancing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partner</a:t>
            </a:r>
            <a:r>
              <a:rPr lang="de-DE" sz="1400" dirty="0" smtClean="0"/>
              <a:t> countries </a:t>
            </a:r>
          </a:p>
          <a:p>
            <a:pPr eaLnBrk="1" hangingPunct="1">
              <a:buFontTx/>
              <a:buNone/>
            </a:pPr>
            <a:endParaRPr lang="de-DE" sz="1400" dirty="0" smtClean="0"/>
          </a:p>
          <a:p>
            <a:pPr eaLnBrk="1" hangingPunct="1"/>
            <a:endParaRPr lang="de-DE" sz="1400" dirty="0" smtClean="0"/>
          </a:p>
          <a:p>
            <a:pPr eaLnBrk="1" hangingPunct="1"/>
            <a:endParaRPr lang="de-DE" sz="1400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74754" name="Titel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2088232"/>
          </a:xfrm>
        </p:spPr>
        <p:txBody>
          <a:bodyPr/>
          <a:lstStyle/>
          <a:p>
            <a:pPr algn="l"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 </a:t>
            </a:r>
            <a:r>
              <a:rPr lang="de-DE" sz="3600" dirty="0" smtClean="0">
                <a:sym typeface="Wingdings 3"/>
              </a:rPr>
              <a:t> </a:t>
            </a:r>
            <a:r>
              <a:rPr lang="de-DE" sz="3600" dirty="0" smtClean="0"/>
              <a:t>Background: </a:t>
            </a:r>
            <a:r>
              <a:rPr lang="de-DE" sz="3600" dirty="0" err="1" smtClean="0"/>
              <a:t>Interreg</a:t>
            </a:r>
            <a:r>
              <a:rPr lang="de-DE" sz="3600" dirty="0" smtClean="0"/>
              <a:t> Alpine Space Programme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          </a:t>
            </a:r>
            <a:br>
              <a:rPr lang="de-DE" sz="4000" dirty="0" smtClean="0"/>
            </a:br>
            <a:endParaRPr lang="de-DE" sz="4000" dirty="0" smtClean="0"/>
          </a:p>
        </p:txBody>
      </p:sp>
      <p:pic>
        <p:nvPicPr>
          <p:cNvPr id="7475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10874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613" y="4149080"/>
            <a:ext cx="1047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813" y="4004618"/>
            <a:ext cx="12112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213" y="4149080"/>
            <a:ext cx="1120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683568" y="3933056"/>
            <a:ext cx="1656184" cy="2376264"/>
          </a:xfrm>
          <a:prstGeom prst="roundRect">
            <a:avLst/>
          </a:prstGeom>
          <a:noFill/>
          <a:ln w="41275"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/>
          <p:cNvSpPr/>
          <p:nvPr/>
        </p:nvSpPr>
        <p:spPr>
          <a:xfrm rot="5400000">
            <a:off x="139505" y="4757145"/>
            <a:ext cx="576066" cy="512059"/>
          </a:xfrm>
          <a:prstGeom prst="triangle">
            <a:avLst/>
          </a:prstGeom>
          <a:solidFill>
            <a:srgbClr val="FFA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Inhaltsplatzhalter 2"/>
          <p:cNvSpPr>
            <a:spLocks noGrp="1"/>
          </p:cNvSpPr>
          <p:nvPr>
            <p:ph idx="1"/>
          </p:nvPr>
        </p:nvSpPr>
        <p:spPr>
          <a:xfrm>
            <a:off x="468313" y="2780928"/>
            <a:ext cx="8229600" cy="3815135"/>
          </a:xfrm>
        </p:spPr>
        <p:txBody>
          <a:bodyPr/>
          <a:lstStyle/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>
                <a:solidFill>
                  <a:srgbClr val="FF0000"/>
                </a:solidFill>
              </a:rPr>
              <a:t>The aim of the Scale(up)Alps project is to foster the scaling up of Alpine Space (AS) scale up branding the AS </a:t>
            </a:r>
            <a:r>
              <a:rPr lang="en-GB" sz="1400" dirty="0" err="1" smtClean="0">
                <a:solidFill>
                  <a:srgbClr val="FF0000"/>
                </a:solidFill>
              </a:rPr>
              <a:t>as</a:t>
            </a:r>
            <a:r>
              <a:rPr lang="en-GB" sz="1400" dirty="0" smtClean="0">
                <a:solidFill>
                  <a:srgbClr val="FF0000"/>
                </a:solidFill>
              </a:rPr>
              <a:t> a cooperative area for innovative businesses and job creation. 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/>
              <a:t>The project is about improving funding opportunities, finding the talent and a skilled workforce, developing leadership and facilitating access to markets. </a:t>
            </a:r>
          </a:p>
          <a:p>
            <a:pPr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/>
              <a:t>The project’s main activities will be:</a:t>
            </a:r>
          </a:p>
          <a:p>
            <a:pPr marL="742950" lvl="2" indent="-342900"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>
                <a:ea typeface="+mn-ea"/>
                <a:cs typeface="+mn-cs"/>
              </a:rPr>
              <a:t>connecting AS ecosystem policies &amp; communities of practice;</a:t>
            </a:r>
          </a:p>
          <a:p>
            <a:pPr marL="742950" lvl="2" indent="-342900"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>
                <a:ea typeface="+mn-ea"/>
                <a:cs typeface="+mn-cs"/>
              </a:rPr>
              <a:t>selecting policies that expand the quantity and the quality of AS serial entrepreneurs and fast-growing scalable ventures;</a:t>
            </a:r>
          </a:p>
          <a:p>
            <a:pPr marL="742950" lvl="2" indent="-342900"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>
                <a:ea typeface="+mn-ea"/>
                <a:cs typeface="+mn-cs"/>
              </a:rPr>
              <a:t>producing a mid-level feasibility plan with high level recommendations on start-up ecosystems’ growth and reducing fragmentation and therefore increasing collaboration across disciplines &amp; stakeholders;</a:t>
            </a:r>
          </a:p>
          <a:p>
            <a:pPr marL="742950" lvl="2" indent="-342900" eaLnBrk="1" hangingPunct="1">
              <a:buClr>
                <a:srgbClr val="FF150A"/>
              </a:buClr>
              <a:buFont typeface="Wingdings 3" pitchFamily="18" charset="2"/>
              <a:buChar char="p"/>
            </a:pPr>
            <a:r>
              <a:rPr lang="en-GB" sz="1400" dirty="0" smtClean="0">
                <a:ea typeface="+mn-ea"/>
                <a:cs typeface="+mn-cs"/>
              </a:rPr>
              <a:t>designing &amp; testing innovative public-private support schemes, matching corporate and capital, attracting talent, opening up market access and improving innovation within the entrepreneurial life cycle</a:t>
            </a:r>
            <a:r>
              <a:rPr lang="en-GB" sz="1600" b="1" dirty="0" smtClean="0"/>
              <a:t>.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  <p:sp>
        <p:nvSpPr>
          <p:cNvPr id="7680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129462" cy="936625"/>
          </a:xfrm>
        </p:spPr>
        <p:txBody>
          <a:bodyPr/>
          <a:lstStyle/>
          <a:p>
            <a:pPr algn="l" eaLnBrk="1" hangingPunct="1"/>
            <a:r>
              <a:rPr lang="de-DE" sz="3600" dirty="0" smtClean="0">
                <a:sym typeface="Wingdings 3"/>
              </a:rPr>
              <a:t> </a:t>
            </a:r>
            <a:r>
              <a:rPr lang="de-DE" sz="3600" b="1" dirty="0" err="1" smtClean="0"/>
              <a:t>About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Project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6948264" y="1465620"/>
            <a:ext cx="936104" cy="648072"/>
          </a:xfrm>
          <a:prstGeom prst="straightConnector1">
            <a:avLst/>
          </a:prstGeom>
          <a:ln w="38100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796136" y="21136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Trebuchet MS" pitchFamily="34" charset="0"/>
              </a:rPr>
              <a:t>November 1st 2016</a:t>
            </a:r>
            <a:endParaRPr lang="it-IT" sz="1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093537" y="2185700"/>
            <a:ext cx="1050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Trebuchet MS" pitchFamily="34" charset="0"/>
              </a:rPr>
              <a:t>April 30th 2019 </a:t>
            </a:r>
            <a:endParaRPr lang="it-IT" sz="1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884368" y="1537628"/>
            <a:ext cx="656456" cy="656456"/>
          </a:xfrm>
          <a:prstGeom prst="straightConnector1">
            <a:avLst/>
          </a:prstGeom>
          <a:ln w="38100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210" name="Picture 2" descr="Euro, Simbolo, Segno, Icona, Soldi, Valuta,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69676"/>
            <a:ext cx="573664" cy="576064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3491880" y="1969676"/>
            <a:ext cx="2433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Trebuchet MS" pitchFamily="34" charset="0"/>
              </a:rPr>
              <a:t>1.793.944,55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Trebuchet MS" pitchFamily="34" charset="0"/>
              </a:rPr>
              <a:t>( ERDF 1.424.602,12)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432048" y="2060848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IDEA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411760" y="2060848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LAUNCH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427984" y="2060848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PILOT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444208" y="2060848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GROWTH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195736" y="249289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211960" y="2420888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6228184" y="2420888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1187624" y="2924944"/>
            <a:ext cx="50405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3131840" y="2924944"/>
            <a:ext cx="50405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5004048" y="2924944"/>
            <a:ext cx="50405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7020272" y="2996952"/>
            <a:ext cx="50405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539552" y="3501008"/>
            <a:ext cx="1944216" cy="1800200"/>
          </a:xfrm>
          <a:prstGeom prst="roundRect">
            <a:avLst/>
          </a:prstGeom>
          <a:noFill/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Policy community 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enhancing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capacity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building</a:t>
            </a:r>
            <a:endParaRPr lang="it-IT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411760" y="3501008"/>
            <a:ext cx="1944216" cy="1800200"/>
          </a:xfrm>
          <a:prstGeom prst="roundRect">
            <a:avLst/>
          </a:prstGeom>
          <a:noFill/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Policy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model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definition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intervention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plan</a:t>
            </a:r>
            <a:endParaRPr lang="it-IT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4283968" y="3501008"/>
            <a:ext cx="1944216" cy="1800200"/>
          </a:xfrm>
          <a:prstGeom prst="roundRect">
            <a:avLst/>
          </a:prstGeom>
          <a:noFill/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Scale-ups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support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services</a:t>
            </a:r>
            <a:endParaRPr lang="it-IT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6156176" y="3573016"/>
            <a:ext cx="1944216" cy="1728192"/>
          </a:xfrm>
          <a:prstGeom prst="roundRect">
            <a:avLst/>
          </a:prstGeom>
          <a:noFill/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Exit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strategy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–sustainability-marketing</a:t>
            </a:r>
            <a:r>
              <a:rPr lang="it-I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Trebuchet MS" pitchFamily="34" charset="0"/>
              </a:rPr>
              <a:t>plan</a:t>
            </a:r>
            <a:endParaRPr lang="it-IT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79512" y="1268760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  <a:sym typeface="Wingdings 3"/>
              </a:rPr>
              <a:t></a:t>
            </a:r>
            <a:r>
              <a:rPr lang="de-DE" sz="36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The </a:t>
            </a:r>
            <a:r>
              <a:rPr lang="de-DE" sz="3600" dirty="0" err="1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process</a:t>
            </a:r>
            <a:endParaRPr lang="it-IT" sz="3600" dirty="0" smtClean="0">
              <a:solidFill>
                <a:srgbClr val="FFA30A"/>
              </a:solidFill>
              <a:latin typeface="Trebuchet MS" pitchFamily="34" charset="0"/>
              <a:ea typeface="+mj-ea"/>
              <a:cs typeface="+mj-cs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1187624" y="5627340"/>
            <a:ext cx="6264696" cy="0"/>
          </a:xfrm>
          <a:prstGeom prst="straightConnector1">
            <a:avLst/>
          </a:prstGeom>
          <a:ln w="38100">
            <a:solidFill>
              <a:srgbClr val="FFA3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611560" y="5411316"/>
            <a:ext cx="576064" cy="345638"/>
          </a:xfrm>
          <a:prstGeom prst="rect">
            <a:avLst/>
          </a:prstGeom>
          <a:solidFill>
            <a:srgbClr val="FF150A"/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39552" y="5483325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Trebuchet MS" pitchFamily="34" charset="0"/>
              </a:rPr>
              <a:t>2016</a:t>
            </a:r>
            <a:endParaRPr lang="it-IT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452320" y="5411316"/>
            <a:ext cx="576064" cy="345638"/>
          </a:xfrm>
          <a:prstGeom prst="rect">
            <a:avLst/>
          </a:prstGeom>
          <a:solidFill>
            <a:srgbClr val="FF150A"/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7380312" y="5483325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Trebuchet MS" pitchFamily="34" charset="0"/>
              </a:rPr>
              <a:t>2018</a:t>
            </a:r>
            <a:endParaRPr lang="it-IT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282146" y="5517232"/>
            <a:ext cx="345638" cy="207383"/>
          </a:xfrm>
          <a:prstGeom prst="rect">
            <a:avLst/>
          </a:prstGeom>
          <a:solidFill>
            <a:srgbClr val="FF150A"/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0" y="1484784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IDEA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979712" y="1484784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LAUNCH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995936" y="1484784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PILOT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012160" y="1484784"/>
            <a:ext cx="1872208" cy="864096"/>
          </a:xfrm>
          <a:prstGeom prst="roundRect">
            <a:avLst/>
          </a:prstGeom>
          <a:gradFill flip="none" rotWithShape="1">
            <a:gsLst>
              <a:gs pos="100000">
                <a:srgbClr val="FFA30A"/>
              </a:gs>
              <a:gs pos="100000">
                <a:srgbClr val="FF150A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rebuchet MS" pitchFamily="34" charset="0"/>
              </a:rPr>
              <a:t>GROWTH</a:t>
            </a:r>
            <a:endParaRPr lang="it-IT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0" y="2348880"/>
            <a:ext cx="1944216" cy="2304256"/>
          </a:xfrm>
          <a:prstGeom prst="roundRect">
            <a:avLst/>
          </a:prstGeom>
          <a:solidFill>
            <a:srgbClr val="FFA30A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Alpine Peer Learning Labs </a:t>
            </a:r>
            <a:endParaRPr lang="it-IT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Alpine Space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Policy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Action Groups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Handbook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about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ecosystems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and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best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practices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in AS</a:t>
            </a:r>
            <a:endParaRPr lang="it-IT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SWOT </a:t>
            </a: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analysis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AS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ecosystem</a:t>
            </a:r>
            <a:endParaRPr lang="de-DE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Analysis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synergies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and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challenges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AS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ecosystems</a:t>
            </a:r>
            <a:endParaRPr lang="de-DE" sz="1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1907704" y="2348880"/>
            <a:ext cx="1944216" cy="2304256"/>
          </a:xfrm>
          <a:prstGeom prst="roundRect">
            <a:avLst/>
          </a:prstGeom>
          <a:solidFill>
            <a:srgbClr val="FFA30A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Action plan/AS Road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map</a:t>
            </a:r>
            <a:endParaRPr lang="it-IT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Leadership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Development Camp + Alpine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Ecosystems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Conference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for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stakeholders</a:t>
            </a:r>
            <a:endParaRPr lang="it-IT" sz="1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779912" y="2348880"/>
            <a:ext cx="1944216" cy="2304256"/>
          </a:xfrm>
          <a:prstGeom prst="roundRect">
            <a:avLst/>
          </a:prstGeom>
          <a:solidFill>
            <a:srgbClr val="FFA30A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Identify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policy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enablers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/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funding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programs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on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the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local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/regional/EU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levels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for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full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implementation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schemes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it-IT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Best 3 SMART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support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schemes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as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part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E-Handbook, so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that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they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can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be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implemented</a:t>
            </a:r>
            <a:endParaRPr lang="de-DE" sz="1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5652120" y="2348880"/>
            <a:ext cx="1944216" cy="2304256"/>
          </a:xfrm>
          <a:prstGeom prst="roundRect">
            <a:avLst/>
          </a:prstGeom>
          <a:solidFill>
            <a:srgbClr val="FFA30A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MoU among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PPs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Stakeholder relationship-building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strategy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Innovation clusters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  <a:sym typeface="Wingdings"/>
              </a:rPr>
              <a:t>become st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rategic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hubs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AS sustainability plan including risk assessment  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251520" y="4581128"/>
            <a:ext cx="1944216" cy="1656184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4 workshops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Local Policy Action Group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Questionnaire about local ecosystem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2159224" y="4581128"/>
            <a:ext cx="1944216" cy="1656184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Road map at local level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Training for stakeholders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Representation of local ecosystems using Start-up Ecosystem Canvas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4031432" y="4581128"/>
            <a:ext cx="1944216" cy="1656184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Growth Hacking </a:t>
            </a:r>
            <a:r>
              <a:rPr lang="en-US" sz="1000" dirty="0" err="1" smtClean="0">
                <a:solidFill>
                  <a:schemeClr val="tx1"/>
                </a:solidFill>
                <a:latin typeface="Trebuchet MS" pitchFamily="34" charset="0"/>
              </a:rPr>
              <a:t>Bootcamp</a:t>
            </a: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 for policy enablers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Design and suggest support schemes for scale-ups/startups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5903640" y="4581128"/>
            <a:ext cx="1944216" cy="1728192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  <a:defRPr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Increase visibility of exemplary scale-ups</a:t>
            </a: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  <a:defRPr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Share specific needs and/or restrictions of individual regions regarding startup/scale-up ecosystems and the participation of stakeholders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7812360" y="3501008"/>
            <a:ext cx="1331640" cy="576064"/>
          </a:xfrm>
          <a:prstGeom prst="roundRect">
            <a:avLst/>
          </a:prstGeom>
          <a:solidFill>
            <a:srgbClr val="FFA30A">
              <a:alpha val="1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defRPr/>
            </a:pPr>
            <a:endParaRPr lang="de-DE" sz="1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Font typeface="Wingdings 3" pitchFamily="18" charset="2"/>
              <a:buChar char="p"/>
              <a:defRPr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ALPINE LEVEL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7847856" y="4149080"/>
            <a:ext cx="1296144" cy="648072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FFA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 algn="l">
              <a:spcBef>
                <a:spcPct val="20000"/>
              </a:spcBef>
              <a:buClr>
                <a:srgbClr val="FF150A"/>
              </a:buClr>
              <a:buSzPts val="800"/>
              <a:buFont typeface="Wingdings 3" pitchFamily="18" charset="2"/>
              <a:buChar char="p"/>
              <a:defRPr/>
            </a:pPr>
            <a:r>
              <a:rPr lang="en-US" sz="1000" dirty="0" smtClean="0">
                <a:solidFill>
                  <a:schemeClr val="tx1"/>
                </a:solidFill>
                <a:latin typeface="Trebuchet MS" pitchFamily="34" charset="0"/>
              </a:rPr>
              <a:t>LOCAL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 txBox="1">
            <a:spLocks noGrp="1"/>
          </p:cNvSpPr>
          <p:nvPr>
            <p:ph idx="1"/>
          </p:nvPr>
        </p:nvSpPr>
        <p:spPr>
          <a:xfrm>
            <a:off x="611560" y="2060848"/>
            <a:ext cx="7200800" cy="3367076"/>
          </a:xfr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it-IT" sz="1400" b="1" dirty="0" smtClean="0"/>
              <a:t>PARTNERS:</a:t>
            </a:r>
            <a:endParaRPr lang="it-IT" sz="1400" dirty="0" smtClean="0"/>
          </a:p>
          <a:p>
            <a:pPr>
              <a:buFontTx/>
              <a:buAutoNum type="arabicPeriod"/>
            </a:pPr>
            <a:r>
              <a:rPr lang="it-IT" sz="1400" b="1" dirty="0" smtClean="0"/>
              <a:t>Torino </a:t>
            </a:r>
            <a:r>
              <a:rPr lang="it-IT" sz="1400" b="1" dirty="0" err="1" smtClean="0"/>
              <a:t>Chamber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commerce</a:t>
            </a:r>
            <a:r>
              <a:rPr lang="it-IT" sz="1400" b="1" dirty="0" smtClean="0"/>
              <a:t> (</a:t>
            </a:r>
            <a:r>
              <a:rPr lang="it-IT" sz="1400" b="1" dirty="0" err="1" smtClean="0"/>
              <a:t>coordinator</a:t>
            </a:r>
            <a:r>
              <a:rPr lang="it-IT" sz="1400" b="1" dirty="0" smtClean="0"/>
              <a:t>), </a:t>
            </a:r>
            <a:r>
              <a:rPr lang="it-IT" sz="1400" dirty="0" smtClean="0"/>
              <a:t>Torino, Italy</a:t>
            </a:r>
          </a:p>
          <a:p>
            <a:pPr>
              <a:buFontTx/>
              <a:buAutoNum type="arabicPeriod"/>
            </a:pPr>
            <a:r>
              <a:rPr lang="it-IT" sz="1400" b="1" dirty="0" err="1" smtClean="0"/>
              <a:t>Metropolitan</a:t>
            </a:r>
            <a:r>
              <a:rPr lang="it-IT" sz="1400" b="1" dirty="0" smtClean="0"/>
              <a:t> City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Turin</a:t>
            </a:r>
            <a:r>
              <a:rPr lang="it-IT" sz="1400" dirty="0" smtClean="0"/>
              <a:t>, Torino, Italy	</a:t>
            </a:r>
          </a:p>
          <a:p>
            <a:pPr>
              <a:buFontTx/>
              <a:buAutoNum type="arabicPeriod"/>
            </a:pPr>
            <a:r>
              <a:rPr lang="it-IT" sz="1400" b="1" dirty="0" smtClean="0"/>
              <a:t>Veneto Innovazione</a:t>
            </a:r>
            <a:r>
              <a:rPr lang="it-IT" sz="1400" dirty="0" smtClean="0"/>
              <a:t>, Venezia, Italy	</a:t>
            </a:r>
          </a:p>
          <a:p>
            <a:pPr>
              <a:buFontTx/>
              <a:buAutoNum type="arabicPeriod"/>
            </a:pPr>
            <a:r>
              <a:rPr lang="sl-SI" sz="1400" dirty="0" smtClean="0"/>
              <a:t>Obrtno podjetniška zbornica </a:t>
            </a:r>
            <a:r>
              <a:rPr lang="it-IT" sz="1400" dirty="0" smtClean="0"/>
              <a:t> </a:t>
            </a:r>
            <a:r>
              <a:rPr lang="it-IT" sz="1400" dirty="0" err="1" smtClean="0"/>
              <a:t>Ljubljana</a:t>
            </a:r>
            <a:r>
              <a:rPr lang="it-IT" sz="1400" dirty="0" smtClean="0"/>
              <a:t>, Slovenia</a:t>
            </a:r>
          </a:p>
          <a:p>
            <a:pPr>
              <a:buFontTx/>
              <a:buAutoNum type="arabicPeriod"/>
            </a:pPr>
            <a:r>
              <a:rPr lang="it-IT" sz="1400" b="1" dirty="0" err="1" smtClean="0"/>
              <a:t>Tehnoloski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park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Ljubljana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d.o.o</a:t>
            </a:r>
            <a:r>
              <a:rPr lang="it-IT" sz="1400" dirty="0" err="1" smtClean="0"/>
              <a:t>.</a:t>
            </a:r>
            <a:r>
              <a:rPr lang="it-IT" sz="1400" dirty="0" smtClean="0"/>
              <a:t>, </a:t>
            </a:r>
            <a:r>
              <a:rPr lang="it-IT" sz="1400" dirty="0" err="1" smtClean="0"/>
              <a:t>Ljubljana</a:t>
            </a:r>
            <a:r>
              <a:rPr lang="it-IT" sz="1400" dirty="0" smtClean="0"/>
              <a:t>, Slovenia</a:t>
            </a:r>
          </a:p>
          <a:p>
            <a:pPr>
              <a:buFontTx/>
              <a:buAutoNum type="arabicPeriod"/>
            </a:pPr>
            <a:r>
              <a:rPr lang="it-IT" sz="1400" b="1" dirty="0" err="1" smtClean="0"/>
              <a:t>UnternehmerTUR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GmbH</a:t>
            </a:r>
            <a:r>
              <a:rPr lang="it-IT" sz="1400" dirty="0" smtClean="0"/>
              <a:t>, </a:t>
            </a:r>
            <a:r>
              <a:rPr lang="it-IT" sz="1400" dirty="0" err="1" smtClean="0"/>
              <a:t>Garching</a:t>
            </a:r>
            <a:r>
              <a:rPr lang="it-IT" sz="1400" dirty="0" smtClean="0"/>
              <a:t>, </a:t>
            </a:r>
            <a:r>
              <a:rPr lang="it-IT" sz="1400" dirty="0" err="1" smtClean="0"/>
              <a:t>Germany</a:t>
            </a:r>
            <a:r>
              <a:rPr lang="it-IT" sz="1400" dirty="0" smtClean="0"/>
              <a:t>	</a:t>
            </a:r>
          </a:p>
          <a:p>
            <a:pPr>
              <a:buFontTx/>
              <a:buAutoNum type="arabicPeriod"/>
            </a:pPr>
            <a:r>
              <a:rPr lang="it-IT" sz="1400" b="1" dirty="0" smtClean="0"/>
              <a:t>Università della Svizzera italiana</a:t>
            </a:r>
            <a:r>
              <a:rPr lang="it-IT" sz="1400" dirty="0" smtClean="0"/>
              <a:t>, Lugano, </a:t>
            </a:r>
            <a:r>
              <a:rPr lang="it-IT" sz="1400" dirty="0" err="1" smtClean="0"/>
              <a:t>Switzerland</a:t>
            </a:r>
            <a:endParaRPr lang="it-IT" sz="1400" dirty="0" smtClean="0"/>
          </a:p>
          <a:p>
            <a:pPr>
              <a:buFontTx/>
              <a:buAutoNum type="arabicPeriod"/>
            </a:pPr>
            <a:r>
              <a:rPr lang="it-IT" sz="1400" b="1" dirty="0" smtClean="0"/>
              <a:t>KWF </a:t>
            </a:r>
            <a:r>
              <a:rPr lang="it-IT" sz="1400" b="1" dirty="0" err="1" smtClean="0"/>
              <a:t>Karntner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Wirtschaftsforderungs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Fonds</a:t>
            </a:r>
            <a:r>
              <a:rPr lang="it-IT" sz="1400" dirty="0" smtClean="0"/>
              <a:t>, </a:t>
            </a:r>
            <a:r>
              <a:rPr lang="it-IT" sz="1400" dirty="0" err="1" smtClean="0"/>
              <a:t>Kòagenfurt</a:t>
            </a:r>
            <a:r>
              <a:rPr lang="it-IT" sz="1400" dirty="0" smtClean="0"/>
              <a:t> </a:t>
            </a:r>
            <a:r>
              <a:rPr lang="it-IT" sz="1400" dirty="0" err="1" smtClean="0"/>
              <a:t>am</a:t>
            </a:r>
            <a:r>
              <a:rPr lang="it-IT" sz="1400" dirty="0" smtClean="0"/>
              <a:t> </a:t>
            </a:r>
            <a:r>
              <a:rPr lang="it-IT" sz="1400" dirty="0" err="1" smtClean="0"/>
              <a:t>Worthersee</a:t>
            </a:r>
            <a:r>
              <a:rPr lang="it-IT" sz="1400" dirty="0" smtClean="0"/>
              <a:t>, Austria</a:t>
            </a:r>
          </a:p>
          <a:p>
            <a:pPr>
              <a:buFontTx/>
              <a:buAutoNum type="arabicPeriod"/>
            </a:pPr>
            <a:r>
              <a:rPr lang="it-IT" sz="1400" b="1" dirty="0" smtClean="0"/>
              <a:t>IMC </a:t>
            </a:r>
            <a:r>
              <a:rPr lang="it-IT" sz="1400" b="1" dirty="0" err="1" smtClean="0"/>
              <a:t>University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Applied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Sciences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Krems</a:t>
            </a:r>
            <a:r>
              <a:rPr lang="it-IT" sz="1400" dirty="0" smtClean="0"/>
              <a:t>, </a:t>
            </a:r>
            <a:r>
              <a:rPr lang="it-IT" sz="1400" dirty="0" err="1" smtClean="0"/>
              <a:t>Krems</a:t>
            </a:r>
            <a:r>
              <a:rPr lang="it-IT" sz="1400" dirty="0" smtClean="0"/>
              <a:t>, Austria</a:t>
            </a:r>
          </a:p>
          <a:p>
            <a:pPr>
              <a:buFontTx/>
              <a:buAutoNum type="arabicPeriod"/>
            </a:pPr>
            <a:r>
              <a:rPr lang="it-IT" sz="1400" b="1" dirty="0" err="1" smtClean="0"/>
              <a:t>French</a:t>
            </a:r>
            <a:r>
              <a:rPr lang="it-IT" sz="1400" b="1" dirty="0" smtClean="0"/>
              <a:t> Riviera </a:t>
            </a:r>
            <a:r>
              <a:rPr lang="it-IT" sz="1400" b="1" dirty="0" err="1" smtClean="0"/>
              <a:t>Chamber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Commerce</a:t>
            </a:r>
            <a:r>
              <a:rPr lang="it-IT" sz="1400" b="1" dirty="0" smtClean="0"/>
              <a:t> and </a:t>
            </a:r>
            <a:r>
              <a:rPr lang="it-IT" sz="1400" b="1" dirty="0" err="1" smtClean="0"/>
              <a:t>Industry</a:t>
            </a:r>
            <a:r>
              <a:rPr lang="it-IT" sz="1400" dirty="0" smtClean="0"/>
              <a:t>, </a:t>
            </a:r>
            <a:r>
              <a:rPr lang="it-IT" sz="1400" dirty="0" err="1" smtClean="0"/>
              <a:t>Nice</a:t>
            </a:r>
            <a:r>
              <a:rPr lang="it-IT" sz="1400" dirty="0" smtClean="0"/>
              <a:t> </a:t>
            </a:r>
            <a:r>
              <a:rPr lang="it-IT" sz="1400" dirty="0" err="1" smtClean="0"/>
              <a:t>Cedex</a:t>
            </a:r>
            <a:r>
              <a:rPr lang="it-IT" sz="1400" dirty="0" smtClean="0"/>
              <a:t> 1, France </a:t>
            </a:r>
          </a:p>
          <a:p>
            <a:pPr>
              <a:buFontTx/>
              <a:buAutoNum type="arabicPeriod"/>
            </a:pPr>
            <a:r>
              <a:rPr lang="it-IT" sz="1400" b="1" dirty="0" err="1" smtClean="0"/>
              <a:t>Regional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Agency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Innovation</a:t>
            </a:r>
            <a:r>
              <a:rPr lang="it-IT" sz="1400" b="1" dirty="0" smtClean="0"/>
              <a:t> and </a:t>
            </a:r>
            <a:r>
              <a:rPr lang="it-IT" sz="1400" b="1" dirty="0" err="1" smtClean="0"/>
              <a:t>Internationalisation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companies</a:t>
            </a:r>
            <a:r>
              <a:rPr lang="it-IT" sz="1400" b="1" dirty="0" smtClean="0"/>
              <a:t> in Provence-Alpes_Cote d'</a:t>
            </a:r>
            <a:r>
              <a:rPr lang="it-IT" sz="1400" b="1" dirty="0" err="1" smtClean="0"/>
              <a:t>Azur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Region</a:t>
            </a:r>
            <a:r>
              <a:rPr lang="it-IT" sz="1400" dirty="0" smtClean="0"/>
              <a:t>,   </a:t>
            </a:r>
            <a:r>
              <a:rPr lang="it-IT" sz="1400" dirty="0" err="1" smtClean="0"/>
              <a:t>Marseille</a:t>
            </a:r>
            <a:r>
              <a:rPr lang="it-IT" sz="1400" dirty="0" smtClean="0"/>
              <a:t>, France  </a:t>
            </a:r>
            <a:endParaRPr lang="de-DE" sz="1400" dirty="0" smtClean="0"/>
          </a:p>
        </p:txBody>
      </p:sp>
      <p:sp>
        <p:nvSpPr>
          <p:cNvPr id="84998" name="Titel 1"/>
          <p:cNvSpPr>
            <a:spLocks/>
          </p:cNvSpPr>
          <p:nvPr/>
        </p:nvSpPr>
        <p:spPr bwMode="auto">
          <a:xfrm>
            <a:off x="179388" y="260350"/>
            <a:ext cx="36718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000">
                <a:solidFill>
                  <a:schemeClr val="tx2"/>
                </a:solidFill>
                <a:latin typeface="Arial Narrow" pitchFamily="34" charset="0"/>
              </a:rPr>
              <a:t>5. Contacts</a:t>
            </a:r>
            <a:endParaRPr lang="de-DE" sz="2000" b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34076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  <a:sym typeface="Wingdings 3"/>
              </a:rPr>
              <a:t></a:t>
            </a:r>
            <a:r>
              <a:rPr lang="de-DE" sz="36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WHO </a:t>
            </a:r>
            <a:r>
              <a:rPr lang="de-DE" sz="3600" dirty="0" err="1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we</a:t>
            </a:r>
            <a:r>
              <a:rPr lang="de-DE" sz="3600" dirty="0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de-DE" sz="3600" dirty="0" err="1" smtClean="0">
                <a:solidFill>
                  <a:srgbClr val="FFA30A"/>
                </a:solidFill>
                <a:latin typeface="Trebuchet MS" pitchFamily="34" charset="0"/>
                <a:ea typeface="+mj-ea"/>
                <a:cs typeface="+mj-cs"/>
              </a:rPr>
              <a:t>are</a:t>
            </a:r>
            <a:endParaRPr lang="it-IT" sz="3600" dirty="0" smtClean="0">
              <a:solidFill>
                <a:srgbClr val="FFA30A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egnaposto contenuto 33" descr="area Scale u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850" y="2104722"/>
            <a:ext cx="8229600" cy="4005868"/>
          </a:xfrm>
        </p:spPr>
      </p:pic>
      <p:sp>
        <p:nvSpPr>
          <p:cNvPr id="22" name="Rechteck 21"/>
          <p:cNvSpPr/>
          <p:nvPr/>
        </p:nvSpPr>
        <p:spPr>
          <a:xfrm>
            <a:off x="4914900" y="4892674"/>
            <a:ext cx="2627313" cy="480541"/>
          </a:xfrm>
          <a:prstGeom prst="roundRect">
            <a:avLst/>
          </a:prstGeom>
          <a:solidFill>
            <a:srgbClr val="FF15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Camera di Commercio Industria Artigianato Agricoltura di Torino (</a:t>
            </a:r>
            <a:r>
              <a:rPr lang="it-IT" sz="1000" dirty="0" smtClean="0">
                <a:solidFill>
                  <a:schemeClr val="tx1"/>
                </a:solidFill>
                <a:latin typeface="Trebuchet MS" pitchFamily="34" charset="0"/>
              </a:rPr>
              <a:t>LP)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804248" y="1340768"/>
            <a:ext cx="1737369" cy="575469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KWF | </a:t>
            </a:r>
            <a:r>
              <a:rPr lang="it-IT" sz="1000" dirty="0" err="1">
                <a:solidFill>
                  <a:schemeClr val="tx1"/>
                </a:solidFill>
                <a:latin typeface="Trebuchet MS" pitchFamily="34" charset="0"/>
              </a:rPr>
              <a:t>Kärntner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latin typeface="Trebuchet MS" pitchFamily="34" charset="0"/>
              </a:rPr>
              <a:t>Wirtschaftsförderungs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latin typeface="Trebuchet MS" pitchFamily="34" charset="0"/>
              </a:rPr>
              <a:t>Fonds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076056" y="1556792"/>
            <a:ext cx="1512168" cy="33813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  <a:latin typeface="Trebuchet MS" pitchFamily="34" charset="0"/>
              </a:rPr>
              <a:t>IMC Fachhochschule Krems </a:t>
            </a:r>
          </a:p>
        </p:txBody>
      </p:sp>
      <p:sp>
        <p:nvSpPr>
          <p:cNvPr id="30" name="Rechteck 29"/>
          <p:cNvSpPr/>
          <p:nvPr/>
        </p:nvSpPr>
        <p:spPr>
          <a:xfrm>
            <a:off x="7385050" y="2921000"/>
            <a:ext cx="1728788" cy="33813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sl-SI" sz="1000" dirty="0" smtClean="0">
                <a:solidFill>
                  <a:schemeClr val="tx1"/>
                </a:solidFill>
                <a:latin typeface="Trebuchet MS" pitchFamily="34" charset="0"/>
              </a:rPr>
              <a:t>Obrtno podjetniška zbornica </a:t>
            </a:r>
            <a:r>
              <a:rPr lang="sl-SI" sz="1000" dirty="0">
                <a:solidFill>
                  <a:schemeClr val="tx1"/>
                </a:solidFill>
                <a:latin typeface="Trebuchet MS" pitchFamily="34" charset="0"/>
              </a:rPr>
              <a:t>S</a:t>
            </a:r>
            <a:r>
              <a:rPr lang="sl-SI" sz="1000" dirty="0" smtClean="0">
                <a:solidFill>
                  <a:schemeClr val="tx1"/>
                </a:solidFill>
                <a:latin typeface="Trebuchet MS" pitchFamily="34" charset="0"/>
              </a:rPr>
              <a:t>lovenije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389813" y="3376613"/>
            <a:ext cx="1728787" cy="339725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 err="1">
                <a:solidFill>
                  <a:schemeClr val="tx1"/>
                </a:solidFill>
                <a:latin typeface="Trebuchet MS" pitchFamily="34" charset="0"/>
              </a:rPr>
              <a:t>Tehnološki</a:t>
            </a:r>
            <a:r>
              <a:rPr lang="de-DE" sz="1000" dirty="0">
                <a:solidFill>
                  <a:schemeClr val="tx1"/>
                </a:solidFill>
                <a:latin typeface="Trebuchet MS" pitchFamily="34" charset="0"/>
              </a:rPr>
              <a:t> park Ljubljana </a:t>
            </a:r>
            <a:r>
              <a:rPr lang="de-DE" sz="1000" dirty="0" err="1">
                <a:solidFill>
                  <a:schemeClr val="tx1"/>
                </a:solidFill>
                <a:latin typeface="Trebuchet MS" pitchFamily="34" charset="0"/>
              </a:rPr>
              <a:t>d.o.o</a:t>
            </a:r>
            <a:r>
              <a:rPr lang="de-DE" sz="1000" dirty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179512" y="2924944"/>
            <a:ext cx="1296144" cy="43204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Università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della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Svizzera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italiana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1403648" y="3140968"/>
            <a:ext cx="1656184" cy="720080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arrotondato 46"/>
          <p:cNvSpPr/>
          <p:nvPr/>
        </p:nvSpPr>
        <p:spPr>
          <a:xfrm>
            <a:off x="3203848" y="1412776"/>
            <a:ext cx="1296144" cy="43204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UnternehmerTUM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GmbH</a:t>
            </a:r>
          </a:p>
        </p:txBody>
      </p:sp>
      <p:cxnSp>
        <p:nvCxnSpPr>
          <p:cNvPr id="49" name="Connettore 2 48"/>
          <p:cNvCxnSpPr/>
          <p:nvPr/>
        </p:nvCxnSpPr>
        <p:spPr>
          <a:xfrm>
            <a:off x="3995936" y="1844824"/>
            <a:ext cx="504056" cy="1080120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arrotondato 53"/>
          <p:cNvSpPr/>
          <p:nvPr/>
        </p:nvSpPr>
        <p:spPr>
          <a:xfrm>
            <a:off x="2555776" y="5373216"/>
            <a:ext cx="1296144" cy="720080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000" dirty="0" smtClean="0">
                <a:solidFill>
                  <a:schemeClr val="tx1"/>
                </a:solidFill>
                <a:latin typeface="Trebuchet MS" pitchFamily="34" charset="0"/>
              </a:rPr>
              <a:t>Chambre de Commerce et d'Industrie Nice Côte d’Azur</a:t>
            </a:r>
          </a:p>
        </p:txBody>
      </p:sp>
      <p:cxnSp>
        <p:nvCxnSpPr>
          <p:cNvPr id="55" name="Connettore 2 54"/>
          <p:cNvCxnSpPr/>
          <p:nvPr/>
        </p:nvCxnSpPr>
        <p:spPr>
          <a:xfrm flipH="1" flipV="1">
            <a:off x="2339752" y="5445224"/>
            <a:ext cx="216024" cy="360040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arrotondato 58"/>
          <p:cNvSpPr/>
          <p:nvPr/>
        </p:nvSpPr>
        <p:spPr>
          <a:xfrm>
            <a:off x="-108520" y="3933056"/>
            <a:ext cx="1656184" cy="936104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000" dirty="0" smtClean="0">
                <a:solidFill>
                  <a:schemeClr val="tx1"/>
                </a:solidFill>
                <a:latin typeface="Trebuchet MS" pitchFamily="34" charset="0"/>
              </a:rPr>
              <a:t>Agence Régionale pour l’Innovation et l’Internationalisation des Entreprises de Provence-Alpes-Côte d’Azur</a:t>
            </a:r>
          </a:p>
        </p:txBody>
      </p:sp>
      <p:cxnSp>
        <p:nvCxnSpPr>
          <p:cNvPr id="61" name="Connettore 2 60"/>
          <p:cNvCxnSpPr>
            <a:stCxn id="59" idx="2"/>
          </p:cNvCxnSpPr>
          <p:nvPr/>
        </p:nvCxnSpPr>
        <p:spPr>
          <a:xfrm>
            <a:off x="719572" y="4869160"/>
            <a:ext cx="1188132" cy="648072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arrotondato 74"/>
          <p:cNvSpPr/>
          <p:nvPr/>
        </p:nvSpPr>
        <p:spPr>
          <a:xfrm>
            <a:off x="3923928" y="5373216"/>
            <a:ext cx="1296144" cy="43204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Città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Metropolitana</a:t>
            </a: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 di Torino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6" name="Rettangolo arrotondato 75"/>
          <p:cNvSpPr/>
          <p:nvPr/>
        </p:nvSpPr>
        <p:spPr>
          <a:xfrm>
            <a:off x="5580112" y="4293096"/>
            <a:ext cx="1296144" cy="432048"/>
          </a:xfrm>
          <a:prstGeom prst="roundRect">
            <a:avLst/>
          </a:prstGeom>
          <a:solidFill>
            <a:srgbClr val="FFA30A"/>
          </a:solidFill>
          <a:ln>
            <a:solidFill>
              <a:srgbClr val="FF1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000" dirty="0" smtClean="0">
                <a:solidFill>
                  <a:schemeClr val="tx1"/>
                </a:solidFill>
                <a:latin typeface="Trebuchet MS" pitchFamily="34" charset="0"/>
              </a:rPr>
              <a:t>Veneto </a:t>
            </a:r>
            <a:r>
              <a:rPr lang="de-DE" sz="1000" dirty="0" err="1" smtClean="0">
                <a:solidFill>
                  <a:schemeClr val="tx1"/>
                </a:solidFill>
                <a:latin typeface="Trebuchet MS" pitchFamily="34" charset="0"/>
              </a:rPr>
              <a:t>Innovazione</a:t>
            </a:r>
            <a:endParaRPr lang="de-DE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77" name="Connettore 2 76"/>
          <p:cNvCxnSpPr>
            <a:stCxn id="76" idx="1"/>
          </p:cNvCxnSpPr>
          <p:nvPr/>
        </p:nvCxnSpPr>
        <p:spPr>
          <a:xfrm flipH="1" flipV="1">
            <a:off x="4788024" y="4365104"/>
            <a:ext cx="792088" cy="144016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/>
          <p:cNvCxnSpPr>
            <a:stCxn id="75" idx="0"/>
          </p:cNvCxnSpPr>
          <p:nvPr/>
        </p:nvCxnSpPr>
        <p:spPr>
          <a:xfrm flipH="1" flipV="1">
            <a:off x="2843808" y="4509120"/>
            <a:ext cx="1728192" cy="864096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588224" y="1556792"/>
            <a:ext cx="36004" cy="1174030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22" idx="1"/>
          </p:cNvCxnSpPr>
          <p:nvPr/>
        </p:nvCxnSpPr>
        <p:spPr>
          <a:xfrm flipH="1" flipV="1">
            <a:off x="2771800" y="4509120"/>
            <a:ext cx="2143100" cy="623825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27" idx="2"/>
          </p:cNvCxnSpPr>
          <p:nvPr/>
        </p:nvCxnSpPr>
        <p:spPr>
          <a:xfrm flipH="1">
            <a:off x="5796136" y="1916237"/>
            <a:ext cx="1876797" cy="1800795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30" idx="1"/>
          </p:cNvCxnSpPr>
          <p:nvPr/>
        </p:nvCxnSpPr>
        <p:spPr>
          <a:xfrm flipH="1">
            <a:off x="6012160" y="3090069"/>
            <a:ext cx="1372890" cy="770979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flipH="1">
            <a:off x="6164560" y="3573016"/>
            <a:ext cx="1215752" cy="440432"/>
          </a:xfrm>
          <a:prstGeom prst="straightConnector1">
            <a:avLst/>
          </a:prstGeom>
          <a:ln w="28575">
            <a:solidFill>
              <a:srgbClr val="FF15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Frutiger LT 45 Light"/>
        <a:ea typeface=""/>
        <a:cs typeface=""/>
      </a:majorFont>
      <a:minorFont>
        <a:latin typeface="Frutiger LT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584</Words>
  <Application>Microsoft Office PowerPoint</Application>
  <PresentationFormat>Diaprojekcija na zaslonu (4:3)</PresentationFormat>
  <Paragraphs>115</Paragraphs>
  <Slides>10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Blank</vt:lpstr>
      <vt:lpstr>think-cell Folie</vt:lpstr>
      <vt:lpstr>PowerPointova predstavitev</vt:lpstr>
      <vt:lpstr>SCALE(up) ALPS Accelerate and promote the Alpine Start-up Ecosystem </vt:lpstr>
      <vt:lpstr> AGENDA</vt:lpstr>
      <vt:lpstr>   Background: Interreg Alpine Space Programme             </vt:lpstr>
      <vt:lpstr> About the Project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UnternehmerTUM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Silvia Dell'Olio</dc:creator>
  <cp:lastModifiedBy>Larisa Vodeb</cp:lastModifiedBy>
  <cp:revision>270</cp:revision>
  <cp:lastPrinted>2017-01-25T11:46:28Z</cp:lastPrinted>
  <dcterms:created xsi:type="dcterms:W3CDTF">2016-10-28T12:57:11Z</dcterms:created>
  <dcterms:modified xsi:type="dcterms:W3CDTF">2019-01-24T12:58:44Z</dcterms:modified>
</cp:coreProperties>
</file>